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24"/>
  </p:notesMasterIdLst>
  <p:handoutMasterIdLst>
    <p:handoutMasterId r:id="rId25"/>
  </p:handoutMasterIdLst>
  <p:sldIdLst>
    <p:sldId id="436" r:id="rId9"/>
    <p:sldId id="433" r:id="rId10"/>
    <p:sldId id="407" r:id="rId11"/>
    <p:sldId id="411" r:id="rId12"/>
    <p:sldId id="437" r:id="rId13"/>
    <p:sldId id="439" r:id="rId14"/>
    <p:sldId id="440" r:id="rId15"/>
    <p:sldId id="441" r:id="rId16"/>
    <p:sldId id="447" r:id="rId17"/>
    <p:sldId id="442" r:id="rId18"/>
    <p:sldId id="448" r:id="rId19"/>
    <p:sldId id="449" r:id="rId20"/>
    <p:sldId id="443" r:id="rId21"/>
    <p:sldId id="444" r:id="rId22"/>
    <p:sldId id="435" r:id="rId23"/>
  </p:sldIdLst>
  <p:sldSz cx="9144000" cy="6858000" type="screen4x3"/>
  <p:notesSz cx="6858000" cy="9313863"/>
  <p:custDataLst>
    <p:tags r:id="rId26"/>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2" clrIdx="2">
    <p:extLst>
      <p:ext uri="{19B8F6BF-5375-455C-9EA6-DF929625EA0E}">
        <p15:presenceInfo xmlns:p15="http://schemas.microsoft.com/office/powerpoint/2012/main" userId="S-1-5-21-3803739944-511804359-1636214392-13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74"/>
    <a:srgbClr val="669900"/>
    <a:srgbClr val="660033"/>
    <a:srgbClr val="92D050"/>
    <a:srgbClr val="F0DCF0"/>
    <a:srgbClr val="FFE1FF"/>
    <a:srgbClr val="9A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7" autoAdjust="0"/>
    <p:restoredTop sz="86081" autoAdjust="0"/>
  </p:normalViewPr>
  <p:slideViewPr>
    <p:cSldViewPr>
      <p:cViewPr varScale="1">
        <p:scale>
          <a:sx n="99" d="100"/>
          <a:sy n="99" d="100"/>
        </p:scale>
        <p:origin x="14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11/2/2016</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 risk reduction options include reducing the number of sexual partners and replacing anal sex with less risky sexual behaviors.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10</a:t>
            </a:fld>
            <a:endParaRPr lang="en-US"/>
          </a:p>
        </p:txBody>
      </p:sp>
    </p:spTree>
    <p:extLst>
      <p:ext uri="{BB962C8B-B14F-4D97-AF65-F5344CB8AC3E}">
        <p14:creationId xmlns:p14="http://schemas.microsoft.com/office/powerpoint/2010/main" val="3290300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11</a:t>
            </a:fld>
            <a:endParaRPr lang="en-US"/>
          </a:p>
        </p:txBody>
      </p:sp>
    </p:spTree>
    <p:extLst>
      <p:ext uri="{BB962C8B-B14F-4D97-AF65-F5344CB8AC3E}">
        <p14:creationId xmlns:p14="http://schemas.microsoft.com/office/powerpoint/2010/main" val="158260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12</a:t>
            </a:fld>
            <a:endParaRPr lang="en-US"/>
          </a:p>
        </p:txBody>
      </p:sp>
    </p:spTree>
    <p:extLst>
      <p:ext uri="{BB962C8B-B14F-4D97-AF65-F5344CB8AC3E}">
        <p14:creationId xmlns:p14="http://schemas.microsoft.com/office/powerpoint/2010/main" val="42473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Study staff ask for open reporting</a:t>
            </a:r>
            <a:r>
              <a:rPr lang="en-US" sz="1200" u="sng"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anal sex practices to make sure that participants have the information they need to protect themselves.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Study staff ask for open reporting</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anal sex practices to make sure that participants have the information they need to protect themselves.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participant acquires HIV during the study, knowing about anal sex behaviors will help the research team understand if the infection could have been transmitted due to sexual practices that are not protected by vaginal ring 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13</a:t>
            </a:fld>
            <a:endParaRPr lang="en-US"/>
          </a:p>
        </p:txBody>
      </p:sp>
    </p:spTree>
    <p:extLst>
      <p:ext uri="{BB962C8B-B14F-4D97-AF65-F5344CB8AC3E}">
        <p14:creationId xmlns:p14="http://schemas.microsoft.com/office/powerpoint/2010/main" val="336045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another important fact about male circumcision that men and women should know.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fact, a man is more likely to pass HIV to his partner during the time soon after circumcision, before his wound has healed. </a:t>
            </a: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14</a:t>
            </a:fld>
            <a:endParaRPr lang="en-US"/>
          </a:p>
        </p:txBody>
      </p:sp>
    </p:spTree>
    <p:extLst>
      <p:ext uri="{BB962C8B-B14F-4D97-AF65-F5344CB8AC3E}">
        <p14:creationId xmlns:p14="http://schemas.microsoft.com/office/powerpoint/2010/main" val="119557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15</a:t>
            </a:fld>
            <a:endParaRPr lang="en-US"/>
          </a:p>
        </p:txBody>
      </p:sp>
    </p:spTree>
    <p:extLst>
      <p:ext uri="{BB962C8B-B14F-4D97-AF65-F5344CB8AC3E}">
        <p14:creationId xmlns:p14="http://schemas.microsoft.com/office/powerpoint/2010/main" val="250807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not the same as when the penis is inserted into the vagina “from behind” or “from the back”. </a:t>
            </a: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86332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114443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3781972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428973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8</a:t>
            </a:fld>
            <a:endParaRPr lang="en-US"/>
          </a:p>
        </p:txBody>
      </p:sp>
    </p:spTree>
    <p:extLst>
      <p:ext uri="{BB962C8B-B14F-4D97-AF65-F5344CB8AC3E}">
        <p14:creationId xmlns:p14="http://schemas.microsoft.com/office/powerpoint/2010/main" val="6133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1494957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3.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4.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5.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8.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0.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1.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2.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76200" y="2581870"/>
            <a:ext cx="8978900" cy="923330"/>
          </a:xfrm>
        </p:spPr>
        <p:txBody>
          <a:bodyPr wrap="square" anchor="t" anchorCtr="1">
            <a:spAutoFit/>
          </a:bodyPr>
          <a:lstStyle/>
          <a:p>
            <a:r>
              <a:rPr lang="en-US" altLang="en-US" sz="5400" b="1" dirty="0">
                <a:latin typeface="Calibri" panose="020F0502020204030204" pitchFamily="34" charset="0"/>
              </a:rPr>
              <a:t>Information about Anal Sex</a:t>
            </a:r>
            <a:endParaRPr lang="en-US" sz="5400" b="1" dirty="0">
              <a:latin typeface="Calibri" panose="020F0502020204030204" pitchFamily="34" charset="0"/>
            </a:endParaRPr>
          </a:p>
        </p:txBody>
      </p:sp>
      <p:sp>
        <p:nvSpPr>
          <p:cNvPr id="4" name="Subtitle 1"/>
          <p:cNvSpPr>
            <a:spLocks noGrp="1"/>
          </p:cNvSpPr>
          <p:nvPr>
            <p:ph type="subTitle" idx="1"/>
          </p:nvPr>
        </p:nvSpPr>
        <p:spPr>
          <a:xfrm>
            <a:off x="847725" y="4284663"/>
            <a:ext cx="7607300" cy="1175706"/>
          </a:xfrm>
        </p:spPr>
        <p:txBody>
          <a:bodyPr>
            <a:spAutoFit/>
          </a:bodyPr>
          <a:lstStyle/>
          <a:p>
            <a:r>
              <a:rPr lang="en-US" dirty="0">
                <a:solidFill>
                  <a:schemeClr val="tx1"/>
                </a:solidFill>
                <a:latin typeface="Calibri" panose="020F0502020204030204" pitchFamily="34" charset="0"/>
              </a:rPr>
              <a:t>MTN-025 (HOPE Study)</a:t>
            </a:r>
          </a:p>
          <a:p>
            <a:pPr eaLnBrk="1" hangingPunct="1"/>
            <a:r>
              <a:rPr lang="en-US" altLang="en-US" dirty="0">
                <a:solidFill>
                  <a:schemeClr val="tx1"/>
                </a:solidFill>
                <a:latin typeface="Calibri" panose="020F0502020204030204" pitchFamily="34" charset="0"/>
              </a:rPr>
              <a:t>Community Education Presentation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pic>
        <p:nvPicPr>
          <p:cNvPr id="5" name="Picture 4"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75" y="155703"/>
            <a:ext cx="4291352" cy="2071531"/>
          </a:xfrm>
          <a:prstGeom prst="rect">
            <a:avLst/>
          </a:prstGeom>
          <a:noFill/>
          <a:ln>
            <a:noFill/>
          </a:ln>
        </p:spPr>
      </p:pic>
    </p:spTree>
    <p:extLst>
      <p:ext uri="{BB962C8B-B14F-4D97-AF65-F5344CB8AC3E}">
        <p14:creationId xmlns:p14="http://schemas.microsoft.com/office/powerpoint/2010/main" val="268997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1" y="1905000"/>
            <a:ext cx="5730239" cy="3200400"/>
          </a:xfrm>
        </p:spPr>
        <p:txBody>
          <a:bodyPr/>
          <a:lstStyle/>
          <a:p>
            <a:pPr marL="0" indent="0">
              <a:lnSpc>
                <a:spcPct val="90000"/>
              </a:lnSpc>
              <a:buNone/>
            </a:pPr>
            <a:r>
              <a:rPr lang="en-US" b="1" dirty="0">
                <a:solidFill>
                  <a:srgbClr val="669900"/>
                </a:solidFill>
                <a:latin typeface="Calibri" panose="020F0502020204030204" pitchFamily="34" charset="0"/>
              </a:rPr>
              <a:t>The best way to protect yourself from HIV while having anal sex is to use condoms and water-based lubricants (like KY jelly). </a:t>
            </a:r>
            <a:endParaRPr lang="en-US" b="1" dirty="0">
              <a:solidFill>
                <a:srgbClr val="660033"/>
              </a:solidFill>
              <a:latin typeface="Calibri" panose="020F0502020204030204" pitchFamily="34" charset="0"/>
            </a:endParaRPr>
          </a:p>
          <a:p>
            <a:pPr marL="0" indent="0">
              <a:lnSpc>
                <a:spcPct val="90000"/>
              </a:lnSpc>
              <a:buNone/>
            </a:pPr>
            <a:r>
              <a:rPr lang="en-US" b="1" dirty="0">
                <a:solidFill>
                  <a:srgbClr val="669900"/>
                </a:solidFill>
                <a:latin typeface="Calibri" panose="020F0502020204030204" pitchFamily="34" charset="0"/>
              </a:rPr>
              <a:t>Oil-based lubricants (like Vaseline or body lotion) will damage condoms and should not be used.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8" name="Rectangle 7"/>
          <p:cNvSpPr/>
          <p:nvPr/>
        </p:nvSpPr>
        <p:spPr>
          <a:xfrm>
            <a:off x="609600" y="55123"/>
            <a:ext cx="7848600" cy="1446550"/>
          </a:xfrm>
          <a:prstGeom prst="rect">
            <a:avLst/>
          </a:prstGeom>
        </p:spPr>
        <p:txBody>
          <a:bodyPr wrap="square">
            <a:spAutoFit/>
          </a:bodyPr>
          <a:lstStyle/>
          <a:p>
            <a:pPr algn="ctr"/>
            <a:r>
              <a:rPr lang="en-US" sz="4400" b="1" dirty="0">
                <a:solidFill>
                  <a:srgbClr val="740074"/>
                </a:solidFill>
                <a:latin typeface="Calibri" panose="020F0502020204030204" pitchFamily="34" charset="0"/>
                <a:ea typeface="+mj-ea"/>
                <a:cs typeface="+mj-cs"/>
              </a:rPr>
              <a:t>How can I protect myself from HIV during anal sex? </a:t>
            </a:r>
            <a:endParaRPr lang="en-US" dirty="0">
              <a:latin typeface="Calibri" panose="020F050202020403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3216" r="32473" b="17440"/>
          <a:stretch/>
        </p:blipFill>
        <p:spPr>
          <a:xfrm>
            <a:off x="152401" y="2743200"/>
            <a:ext cx="3048000" cy="2590799"/>
          </a:xfrm>
          <a:prstGeom prst="rect">
            <a:avLst/>
          </a:prstGeom>
        </p:spPr>
      </p:pic>
    </p:spTree>
    <p:custDataLst>
      <p:tags r:id="rId1"/>
    </p:custDataLst>
    <p:extLst>
      <p:ext uri="{BB962C8B-B14F-4D97-AF65-F5344CB8AC3E}">
        <p14:creationId xmlns:p14="http://schemas.microsoft.com/office/powerpoint/2010/main" val="23437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9" y="1981200"/>
            <a:ext cx="4791429" cy="4038600"/>
          </a:xfrm>
        </p:spPr>
        <p:txBody>
          <a:bodyPr/>
          <a:lstStyle/>
          <a:p>
            <a:r>
              <a:rPr lang="en-US" sz="3200" b="1" dirty="0">
                <a:solidFill>
                  <a:srgbClr val="669900"/>
                </a:solidFill>
                <a:latin typeface="Calibri" panose="020F0502020204030204" pitchFamily="34" charset="0"/>
              </a:rPr>
              <a:t>It is unknown whether using a </a:t>
            </a:r>
            <a:r>
              <a:rPr lang="en-US" sz="3200" b="1" dirty="0" err="1">
                <a:solidFill>
                  <a:srgbClr val="669900"/>
                </a:solidFill>
                <a:latin typeface="Calibri" panose="020F0502020204030204" pitchFamily="34" charset="0"/>
              </a:rPr>
              <a:t>dapivirine</a:t>
            </a:r>
            <a:r>
              <a:rPr lang="en-US" sz="3200" b="1" dirty="0">
                <a:solidFill>
                  <a:srgbClr val="669900"/>
                </a:solidFill>
                <a:latin typeface="Calibri" panose="020F0502020204030204" pitchFamily="34" charset="0"/>
              </a:rPr>
              <a:t> ring vaginally offers protection from acquiring HIV through anal sex. </a:t>
            </a:r>
            <a:br>
              <a:rPr lang="en-US" sz="3200" b="1" dirty="0">
                <a:latin typeface="Calibri" panose="020F0502020204030204" pitchFamily="34" charset="0"/>
              </a:rPr>
            </a:br>
            <a:r>
              <a:rPr lang="en-US" sz="3200" b="1" dirty="0">
                <a:latin typeface="Calibri" panose="020F0502020204030204" pitchFamily="34" charset="0"/>
              </a:rPr>
              <a:t>The ring should </a:t>
            </a:r>
            <a:r>
              <a:rPr lang="en-US" sz="3200" b="1" u="sng" dirty="0">
                <a:latin typeface="Calibri" panose="020F0502020204030204" pitchFamily="34" charset="0"/>
              </a:rPr>
              <a:t>never</a:t>
            </a:r>
            <a:r>
              <a:rPr lang="en-US" sz="3200" b="1" dirty="0">
                <a:latin typeface="Calibri" panose="020F0502020204030204" pitchFamily="34" charset="0"/>
              </a:rPr>
              <a:t> be inserted rectally.</a:t>
            </a:r>
            <a:endParaRPr lang="en-US" sz="3200"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Rectangle 4"/>
          <p:cNvSpPr/>
          <p:nvPr/>
        </p:nvSpPr>
        <p:spPr>
          <a:xfrm>
            <a:off x="30804" y="74905"/>
            <a:ext cx="8610600" cy="1446550"/>
          </a:xfrm>
          <a:prstGeom prst="rect">
            <a:avLst/>
          </a:prstGeom>
        </p:spPr>
        <p:txBody>
          <a:bodyPr wrap="square">
            <a:spAutoFit/>
          </a:bodyPr>
          <a:lstStyle/>
          <a:p>
            <a:pPr lvl="0" algn="ctr"/>
            <a:r>
              <a:rPr lang="en-US" sz="4400" b="1" dirty="0">
                <a:solidFill>
                  <a:srgbClr val="740074"/>
                </a:solidFill>
                <a:latin typeface="Calibri" panose="020F0502020204030204" pitchFamily="34" charset="0"/>
              </a:rPr>
              <a:t>How can I protect myself from HIV during anal sex? </a:t>
            </a:r>
            <a:endParaRPr lang="en-US" dirty="0">
              <a:solidFill>
                <a:prstClr val="black"/>
              </a:solidFill>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2514600"/>
            <a:ext cx="3657600" cy="2438400"/>
          </a:xfrm>
          <a:prstGeom prst="rect">
            <a:avLst/>
          </a:prstGeom>
        </p:spPr>
      </p:pic>
    </p:spTree>
    <p:custDataLst>
      <p:tags r:id="rId1"/>
    </p:custDataLst>
    <p:extLst>
      <p:ext uri="{BB962C8B-B14F-4D97-AF65-F5344CB8AC3E}">
        <p14:creationId xmlns:p14="http://schemas.microsoft.com/office/powerpoint/2010/main" val="76827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0093"/>
            <a:ext cx="8153400" cy="1081507"/>
          </a:xfrm>
        </p:spPr>
        <p:txBody>
          <a:bodyPr/>
          <a:lstStyle/>
          <a:p>
            <a:r>
              <a:rPr lang="en-US" b="1" dirty="0">
                <a:latin typeface="Calibri" panose="020F0502020204030204" pitchFamily="34" charset="0"/>
              </a:rPr>
              <a:t>Why is it important to talk about anal sex in HOPE?</a:t>
            </a:r>
            <a:endParaRPr lang="en-US"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2133600"/>
            <a:ext cx="5715000" cy="3714750"/>
          </a:xfrm>
          <a:prstGeom prst="rect">
            <a:avLst/>
          </a:prstGeom>
        </p:spPr>
      </p:pic>
    </p:spTree>
    <p:custDataLst>
      <p:tags r:id="rId1"/>
    </p:custDataLst>
    <p:extLst>
      <p:ext uri="{BB962C8B-B14F-4D97-AF65-F5344CB8AC3E}">
        <p14:creationId xmlns:p14="http://schemas.microsoft.com/office/powerpoint/2010/main" val="287679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667000"/>
            <a:ext cx="8001000" cy="1600200"/>
          </a:xfrm>
        </p:spPr>
        <p:txBody>
          <a:bodyPr/>
          <a:lstStyle/>
          <a:p>
            <a:pPr marL="0" indent="0" algn="ctr">
              <a:lnSpc>
                <a:spcPct val="90000"/>
              </a:lnSpc>
              <a:buNone/>
            </a:pPr>
            <a:r>
              <a:rPr lang="en-US" sz="4400" b="1" dirty="0">
                <a:solidFill>
                  <a:srgbClr val="669900"/>
                </a:solidFill>
                <a:latin typeface="Calibri" panose="020F0502020204030204" pitchFamily="34" charset="0"/>
              </a:rPr>
              <a:t>Many women and men are unaware that unprotected anal sex puts them at higher risk for HIV and other STIs.</a:t>
            </a:r>
            <a:endParaRPr lang="en-US" sz="4400" b="1" dirty="0">
              <a:solidFill>
                <a:srgbClr val="740074"/>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Rectangle 4"/>
          <p:cNvSpPr/>
          <p:nvPr/>
        </p:nvSpPr>
        <p:spPr>
          <a:xfrm>
            <a:off x="228600" y="117836"/>
            <a:ext cx="8458200" cy="1446550"/>
          </a:xfrm>
          <a:prstGeom prst="rect">
            <a:avLst/>
          </a:prstGeom>
        </p:spPr>
        <p:txBody>
          <a:bodyPr wrap="square">
            <a:spAutoFit/>
          </a:bodyPr>
          <a:lstStyle/>
          <a:p>
            <a:pPr algn="ctr"/>
            <a:r>
              <a:rPr lang="en-US" sz="4400" b="1" dirty="0">
                <a:solidFill>
                  <a:srgbClr val="740074"/>
                </a:solidFill>
                <a:latin typeface="Calibri" panose="020F0502020204030204" pitchFamily="34" charset="0"/>
                <a:ea typeface="+mj-ea"/>
                <a:cs typeface="+mj-cs"/>
              </a:rPr>
              <a:t>Why is it important to talk about anal sex in HOPE?</a:t>
            </a:r>
            <a:endParaRPr lang="en-US" dirty="0">
              <a:latin typeface="Calibri" panose="020F0502020204030204" pitchFamily="34" charset="0"/>
            </a:endParaRPr>
          </a:p>
        </p:txBody>
      </p:sp>
    </p:spTree>
    <p:custDataLst>
      <p:tags r:id="rId1"/>
    </p:custDataLst>
    <p:extLst>
      <p:ext uri="{BB962C8B-B14F-4D97-AF65-F5344CB8AC3E}">
        <p14:creationId xmlns:p14="http://schemas.microsoft.com/office/powerpoint/2010/main" val="136677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691"/>
            <a:ext cx="8001000" cy="1524000"/>
          </a:xfrm>
        </p:spPr>
        <p:txBody>
          <a:bodyPr/>
          <a:lstStyle/>
          <a:p>
            <a:pPr marL="0" indent="0">
              <a:lnSpc>
                <a:spcPct val="90000"/>
              </a:lnSpc>
              <a:buNone/>
            </a:pPr>
            <a:endParaRPr lang="en-US" sz="4400" b="1" dirty="0">
              <a:solidFill>
                <a:srgbClr val="740074"/>
              </a:solidFill>
              <a:latin typeface="Calibri" panose="020F0502020204030204" pitchFamily="34" charset="0"/>
            </a:endParaRPr>
          </a:p>
          <a:p>
            <a:pPr marL="0" indent="0">
              <a:lnSpc>
                <a:spcPct val="90000"/>
              </a:lnSpc>
              <a:buNone/>
            </a:pPr>
            <a:r>
              <a:rPr lang="en-US" sz="4400" b="1" dirty="0">
                <a:solidFill>
                  <a:srgbClr val="740074"/>
                </a:solidFill>
                <a:latin typeface="Calibri" panose="020F0502020204030204" pitchFamily="34" charset="0"/>
              </a:rPr>
              <a:t>The study staff are here to help.</a:t>
            </a:r>
          </a:p>
          <a:p>
            <a:pPr marL="0" indent="0">
              <a:lnSpc>
                <a:spcPct val="90000"/>
              </a:lnSpc>
              <a:buNone/>
            </a:pPr>
            <a:endParaRPr lang="en-US" sz="4400" b="1" dirty="0">
              <a:solidFill>
                <a:srgbClr val="740074"/>
              </a:solidFill>
              <a:latin typeface="Calibri" panose="020F0502020204030204" pitchFamily="34" charset="0"/>
            </a:endParaRPr>
          </a:p>
          <a:p>
            <a:pPr marL="0" indent="0">
              <a:lnSpc>
                <a:spcPct val="90000"/>
              </a:lnSpc>
              <a:buNone/>
            </a:pPr>
            <a:endParaRPr lang="en-US" sz="4400" b="1" dirty="0">
              <a:solidFill>
                <a:srgbClr val="740074"/>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7196" y="6324600"/>
            <a:ext cx="1069020" cy="368812"/>
          </a:xfrm>
          <a:prstGeom prst="rect">
            <a:avLst/>
          </a:prstGeom>
        </p:spPr>
      </p:pic>
      <p:sp>
        <p:nvSpPr>
          <p:cNvPr id="10" name="Rectangle 9"/>
          <p:cNvSpPr/>
          <p:nvPr/>
        </p:nvSpPr>
        <p:spPr>
          <a:xfrm>
            <a:off x="4305300" y="1981200"/>
            <a:ext cx="4554166" cy="4247317"/>
          </a:xfrm>
          <a:prstGeom prst="rect">
            <a:avLst/>
          </a:prstGeom>
        </p:spPr>
        <p:txBody>
          <a:bodyPr wrap="square">
            <a:spAutoFit/>
          </a:bodyPr>
          <a:lstStyle/>
          <a:p>
            <a:pPr lvl="0" eaLnBrk="1" hangingPunct="1">
              <a:lnSpc>
                <a:spcPct val="90000"/>
              </a:lnSpc>
              <a:spcBef>
                <a:spcPct val="20000"/>
              </a:spcBef>
            </a:pPr>
            <a:r>
              <a:rPr lang="en-US" sz="3000" b="1" dirty="0">
                <a:solidFill>
                  <a:srgbClr val="669900"/>
                </a:solidFill>
                <a:latin typeface="Calibri" panose="020F0502020204030204" pitchFamily="34" charset="0"/>
              </a:rPr>
              <a:t>Study staff are available to inform and counsel study participants, their partners, and other community members about anal sex and any questions or concerns they may have, and will do so on a non-judgmental and professional way.</a:t>
            </a:r>
            <a:endParaRPr lang="en-US" sz="3000" b="1" dirty="0">
              <a:solidFill>
                <a:srgbClr val="740074"/>
              </a:solidFill>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2438400"/>
            <a:ext cx="3918204" cy="2612136"/>
          </a:xfrm>
          <a:prstGeom prst="rect">
            <a:avLst/>
          </a:prstGeom>
        </p:spPr>
      </p:pic>
    </p:spTree>
    <p:custDataLst>
      <p:tags r:id="rId1"/>
    </p:custDataLst>
    <p:extLst>
      <p:ext uri="{BB962C8B-B14F-4D97-AF65-F5344CB8AC3E}">
        <p14:creationId xmlns:p14="http://schemas.microsoft.com/office/powerpoint/2010/main" val="23896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43434" b="7215"/>
          <a:stretch/>
        </p:blipFill>
        <p:spPr>
          <a:xfrm>
            <a:off x="439643" y="2514135"/>
            <a:ext cx="3345393" cy="4179277"/>
          </a:xfrm>
          <a:prstGeom prst="rect">
            <a:avLst/>
          </a:prstGeom>
        </p:spPr>
      </p:pic>
      <p:sp>
        <p:nvSpPr>
          <p:cNvPr id="10" name="Oval Callout 9"/>
          <p:cNvSpPr/>
          <p:nvPr/>
        </p:nvSpPr>
        <p:spPr>
          <a:xfrm>
            <a:off x="3124200" y="152400"/>
            <a:ext cx="5842016" cy="3886200"/>
          </a:xfrm>
          <a:prstGeom prst="wedgeEllipseCallou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6" name="Rectangle 5"/>
          <p:cNvSpPr/>
          <p:nvPr/>
        </p:nvSpPr>
        <p:spPr>
          <a:xfrm>
            <a:off x="3181284" y="5181600"/>
            <a:ext cx="3600516" cy="620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505200" y="404018"/>
            <a:ext cx="5029199" cy="3558382"/>
          </a:xfrm>
        </p:spPr>
        <p:txBody>
          <a:bodyPr/>
          <a:lstStyle/>
          <a:p>
            <a:r>
              <a:rPr lang="en-US" altLang="en-US" sz="4000" b="1" dirty="0">
                <a:solidFill>
                  <a:srgbClr val="740074"/>
                </a:solidFill>
                <a:latin typeface="Calibri" panose="020F0502020204030204" pitchFamily="34" charset="0"/>
              </a:rPr>
              <a:t>If you have questions or need more information, please visit the study clinic.</a:t>
            </a:r>
            <a:endParaRPr lang="en-US" sz="4000" b="1" dirty="0">
              <a:solidFill>
                <a:srgbClr val="740074"/>
              </a:solidFill>
              <a:latin typeface="Calibri" panose="020F0502020204030204" pitchFamily="34" charset="0"/>
            </a:endParaRPr>
          </a:p>
        </p:txBody>
      </p:sp>
    </p:spTree>
    <p:extLst>
      <p:ext uri="{BB962C8B-B14F-4D97-AF65-F5344CB8AC3E}">
        <p14:creationId xmlns:p14="http://schemas.microsoft.com/office/powerpoint/2010/main" val="376621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10" name="Rectangle 9"/>
          <p:cNvSpPr/>
          <p:nvPr/>
        </p:nvSpPr>
        <p:spPr>
          <a:xfrm>
            <a:off x="1752600" y="1450629"/>
            <a:ext cx="73914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p:txBody>
          <a:bodyPr/>
          <a:lstStyle/>
          <a:p>
            <a:r>
              <a:rPr lang="en-US" b="1" dirty="0">
                <a:latin typeface="Calibri" panose="020F0502020204030204" pitchFamily="34" charset="0"/>
              </a:rPr>
              <a:t>What is anal sex?</a:t>
            </a:r>
          </a:p>
        </p:txBody>
      </p:sp>
      <p:sp>
        <p:nvSpPr>
          <p:cNvPr id="8" name="Content Placeholder 2"/>
          <p:cNvSpPr>
            <a:spLocks noGrp="1"/>
          </p:cNvSpPr>
          <p:nvPr>
            <p:ph idx="1"/>
          </p:nvPr>
        </p:nvSpPr>
        <p:spPr>
          <a:xfrm>
            <a:off x="5486401" y="2971800"/>
            <a:ext cx="3479816" cy="2695523"/>
          </a:xfrm>
        </p:spPr>
        <p:txBody>
          <a:bodyPr/>
          <a:lstStyle/>
          <a:p>
            <a:pPr marL="0" indent="0" eaLnBrk="1" hangingPunct="1">
              <a:buNone/>
            </a:pPr>
            <a:r>
              <a:rPr lang="en-US" b="1" dirty="0">
                <a:solidFill>
                  <a:srgbClr val="669900"/>
                </a:solidFill>
                <a:latin typeface="Calibri" panose="020F0502020204030204" pitchFamily="34" charset="0"/>
              </a:rPr>
              <a:t>Anal sex is when a man puts his penis into his partner’s anus or rectum.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 y="2286000"/>
            <a:ext cx="4758144" cy="3172096"/>
          </a:xfrm>
          <a:prstGeom prst="rect">
            <a:avLst/>
          </a:prstGeom>
        </p:spPr>
      </p:pic>
    </p:spTree>
    <p:extLst>
      <p:ext uri="{BB962C8B-B14F-4D97-AF65-F5344CB8AC3E}">
        <p14:creationId xmlns:p14="http://schemas.microsoft.com/office/powerpoint/2010/main" val="235894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a:spLocks noGrp="1"/>
          </p:cNvSpPr>
          <p:nvPr>
            <p:ph type="title"/>
          </p:nvPr>
        </p:nvSpPr>
        <p:spPr>
          <a:xfrm>
            <a:off x="60552" y="318810"/>
            <a:ext cx="8905663" cy="1457237"/>
          </a:xfrm>
        </p:spPr>
        <p:txBody>
          <a:bodyPr/>
          <a:lstStyle/>
          <a:p>
            <a:r>
              <a:rPr lang="en-US" b="1" dirty="0">
                <a:latin typeface="Calibri" panose="020F0502020204030204" pitchFamily="34" charset="0"/>
              </a:rPr>
              <a:t>Who has anal sex?</a:t>
            </a:r>
            <a:endParaRPr lang="en-US" sz="4000" b="1" dirty="0">
              <a:latin typeface="Calibri" panose="020F0502020204030204" pitchFamily="34" charset="0"/>
            </a:endParaRPr>
          </a:p>
        </p:txBody>
      </p:sp>
      <p:sp>
        <p:nvSpPr>
          <p:cNvPr id="8" name="Content Placeholder 2"/>
          <p:cNvSpPr>
            <a:spLocks noGrp="1"/>
          </p:cNvSpPr>
          <p:nvPr>
            <p:ph idx="1"/>
          </p:nvPr>
        </p:nvSpPr>
        <p:spPr>
          <a:xfrm>
            <a:off x="4673601" y="1776047"/>
            <a:ext cx="4335582" cy="4777153"/>
          </a:xfrm>
        </p:spPr>
        <p:txBody>
          <a:bodyPr/>
          <a:lstStyle/>
          <a:p>
            <a:pPr marL="0" indent="0" algn="ctr">
              <a:lnSpc>
                <a:spcPct val="90000"/>
              </a:lnSpc>
              <a:buNone/>
            </a:pPr>
            <a:endParaRPr lang="en-US" b="1" dirty="0">
              <a:solidFill>
                <a:srgbClr val="669900"/>
              </a:solidFill>
            </a:endParaRPr>
          </a:p>
          <a:p>
            <a:pPr marL="0" indent="0" algn="ctr">
              <a:lnSpc>
                <a:spcPct val="90000"/>
              </a:lnSpc>
              <a:buNone/>
            </a:pPr>
            <a:endParaRPr lang="en-US" b="1" dirty="0">
              <a:solidFill>
                <a:srgbClr val="669900"/>
              </a:solidFill>
            </a:endParaRPr>
          </a:p>
          <a:p>
            <a:pPr marL="0" indent="0" algn="ctr">
              <a:lnSpc>
                <a:spcPct val="90000"/>
              </a:lnSpc>
              <a:buNone/>
            </a:pPr>
            <a:r>
              <a:rPr lang="en-US" b="1" dirty="0">
                <a:solidFill>
                  <a:srgbClr val="669900"/>
                </a:solidFill>
                <a:latin typeface="Calibri" panose="020F0502020204030204" pitchFamily="34" charset="0"/>
              </a:rPr>
              <a:t>Although many people are embarrassed to talk about it, all kinds of people have anal sex</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139" y="2209799"/>
            <a:ext cx="3601461" cy="3679251"/>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371600"/>
            <a:ext cx="3886200" cy="5638800"/>
          </a:xfrm>
        </p:spPr>
        <p:txBody>
          <a:bodyPr/>
          <a:lstStyle/>
          <a:p>
            <a:r>
              <a:rPr lang="en-US" sz="3600" b="1" dirty="0">
                <a:solidFill>
                  <a:srgbClr val="669900"/>
                </a:solidFill>
                <a:latin typeface="Calibri" panose="020F0502020204030204" pitchFamily="34" charset="0"/>
              </a:rPr>
              <a:t>Both men and women have anal sex, regardless of their sexual orientation.</a:t>
            </a:r>
            <a:endParaRPr lang="en-US" sz="3600" b="1" i="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Rectangle 4"/>
          <p:cNvSpPr/>
          <p:nvPr/>
        </p:nvSpPr>
        <p:spPr>
          <a:xfrm>
            <a:off x="2155487" y="457200"/>
            <a:ext cx="4724400" cy="769441"/>
          </a:xfrm>
          <a:prstGeom prst="rect">
            <a:avLst/>
          </a:prstGeom>
        </p:spPr>
        <p:txBody>
          <a:bodyPr wrap="square">
            <a:spAutoFit/>
          </a:bodyPr>
          <a:lstStyle/>
          <a:p>
            <a:r>
              <a:rPr lang="en-US" sz="4400" b="1" dirty="0">
                <a:solidFill>
                  <a:srgbClr val="740074"/>
                </a:solidFill>
                <a:latin typeface="Calibri" panose="020F0502020204030204" pitchFamily="34" charset="0"/>
                <a:ea typeface="+mj-ea"/>
                <a:cs typeface="+mj-cs"/>
              </a:rPr>
              <a:t>Who has anal sex?</a:t>
            </a:r>
            <a:endParaRPr lang="en-US" dirty="0">
              <a:latin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0" y="2572915"/>
            <a:ext cx="4724400" cy="3236169"/>
          </a:xfrm>
          <a:prstGeom prst="rect">
            <a:avLst/>
          </a:prstGeom>
        </p:spPr>
      </p:pic>
    </p:spTree>
    <p:custDataLst>
      <p:tags r:id="rId1"/>
    </p:custDataLst>
    <p:extLst>
      <p:ext uri="{BB962C8B-B14F-4D97-AF65-F5344CB8AC3E}">
        <p14:creationId xmlns:p14="http://schemas.microsoft.com/office/powerpoint/2010/main" val="204227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00"/>
            <a:ext cx="8077200" cy="5065712"/>
          </a:xfrm>
        </p:spPr>
        <p:txBody>
          <a:bodyPr/>
          <a:lstStyle/>
          <a:p>
            <a:r>
              <a:rPr lang="en-US" b="1" dirty="0">
                <a:solidFill>
                  <a:srgbClr val="740074"/>
                </a:solidFill>
                <a:latin typeface="Calibri" panose="020F0502020204030204" pitchFamily="34" charset="0"/>
              </a:rPr>
              <a:t>Why might people have anal sex?</a:t>
            </a:r>
            <a:endParaRPr lang="en-US" sz="2800" b="1" dirty="0">
              <a:solidFill>
                <a:srgbClr val="740074"/>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custDataLst>
      <p:tags r:id="rId1"/>
    </p:custDataLst>
    <p:extLst>
      <p:ext uri="{BB962C8B-B14F-4D97-AF65-F5344CB8AC3E}">
        <p14:creationId xmlns:p14="http://schemas.microsoft.com/office/powerpoint/2010/main" val="17109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890016" cy="1066800"/>
          </a:xfrm>
        </p:spPr>
        <p:txBody>
          <a:bodyPr/>
          <a:lstStyle/>
          <a:p>
            <a:pPr marL="0" indent="0" algn="ctr">
              <a:lnSpc>
                <a:spcPct val="90000"/>
              </a:lnSpc>
              <a:buNone/>
            </a:pPr>
            <a:r>
              <a:rPr lang="en-US" b="1" dirty="0">
                <a:solidFill>
                  <a:srgbClr val="660033"/>
                </a:solidFill>
                <a:latin typeface="Calibri" panose="020F0502020204030204" pitchFamily="34" charset="0"/>
              </a:rPr>
              <a:t>There are lots of reasons why people engage in anal sex, some of which include: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2" name="TextBox 1"/>
          <p:cNvSpPr txBox="1"/>
          <p:nvPr/>
        </p:nvSpPr>
        <p:spPr>
          <a:xfrm>
            <a:off x="685800" y="2080896"/>
            <a:ext cx="5257800" cy="4081117"/>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curiosity</a:t>
            </a:r>
          </a:p>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pleasure</a:t>
            </a:r>
          </a:p>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boredom</a:t>
            </a:r>
          </a:p>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faster ejaculation</a:t>
            </a:r>
          </a:p>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tighter sensation</a:t>
            </a:r>
          </a:p>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to please a partner</a:t>
            </a:r>
          </a:p>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money</a:t>
            </a:r>
          </a:p>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during pregnancy or menstruation</a:t>
            </a:r>
          </a:p>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as a form of contraception</a:t>
            </a:r>
          </a:p>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to maintain ‘virginity’</a:t>
            </a:r>
          </a:p>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to increase intimacy</a:t>
            </a:r>
          </a:p>
          <a:p>
            <a:pPr marL="285750" indent="-285750">
              <a:lnSpc>
                <a:spcPct val="90000"/>
              </a:lnSpc>
              <a:buFont typeface="Arial" panose="020B0604020202020204" pitchFamily="34" charset="0"/>
              <a:buChar char="•"/>
            </a:pPr>
            <a:r>
              <a:rPr lang="en-US" sz="2400" b="1" dirty="0">
                <a:solidFill>
                  <a:srgbClr val="669900"/>
                </a:solidFill>
                <a:latin typeface="Calibri" panose="020F0502020204030204" pitchFamily="34" charset="0"/>
              </a:rPr>
              <a:t>any other reasons</a:t>
            </a:r>
            <a:endParaRPr lang="en-US" sz="2400" b="1" dirty="0">
              <a:solidFill>
                <a:srgbClr val="740074"/>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23549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39370"/>
            <a:ext cx="5867400" cy="5444492"/>
          </a:xfrm>
        </p:spPr>
        <p:txBody>
          <a:bodyPr/>
          <a:lstStyle/>
          <a:p>
            <a:pPr marL="0" indent="0">
              <a:lnSpc>
                <a:spcPct val="90000"/>
              </a:lnSpc>
              <a:buNone/>
            </a:pPr>
            <a:endParaRPr lang="en-US" sz="2800" b="1" dirty="0">
              <a:solidFill>
                <a:srgbClr val="660033"/>
              </a:solidFill>
            </a:endParaRPr>
          </a:p>
          <a:p>
            <a:pPr marL="0" indent="0">
              <a:lnSpc>
                <a:spcPct val="90000"/>
              </a:lnSpc>
              <a:buNone/>
            </a:pPr>
            <a:endParaRPr lang="en-US" b="1" dirty="0">
              <a:solidFill>
                <a:srgbClr val="669900"/>
              </a:solidFill>
              <a:latin typeface="Calibri" panose="020F0502020204030204" pitchFamily="34" charset="0"/>
            </a:endParaRPr>
          </a:p>
          <a:p>
            <a:pPr marL="0" indent="0">
              <a:lnSpc>
                <a:spcPct val="90000"/>
              </a:lnSpc>
              <a:buNone/>
            </a:pPr>
            <a:r>
              <a:rPr lang="en-US" b="1" dirty="0">
                <a:solidFill>
                  <a:srgbClr val="669900"/>
                </a:solidFill>
                <a:latin typeface="Calibri" panose="020F0502020204030204" pitchFamily="34" charset="0"/>
              </a:rPr>
              <a:t>Yes.</a:t>
            </a:r>
            <a:r>
              <a:rPr lang="en-US" b="1" dirty="0">
                <a:solidFill>
                  <a:srgbClr val="660033"/>
                </a:solidFill>
                <a:latin typeface="Calibri" panose="020F0502020204030204" pitchFamily="34" charset="0"/>
              </a:rPr>
              <a:t>  </a:t>
            </a:r>
          </a:p>
          <a:p>
            <a:pPr marL="0" indent="0">
              <a:lnSpc>
                <a:spcPct val="90000"/>
              </a:lnSpc>
              <a:buNone/>
            </a:pPr>
            <a:r>
              <a:rPr lang="en-US" b="1" dirty="0">
                <a:solidFill>
                  <a:srgbClr val="669900"/>
                </a:solidFill>
                <a:latin typeface="Calibri" panose="020F0502020204030204" pitchFamily="34" charset="0"/>
              </a:rPr>
              <a:t>In fact, unprotected anal sex puts people at higher risk for acquiring HIV than any other sexual behavior.  </a:t>
            </a:r>
          </a:p>
          <a:p>
            <a:pPr marL="0" indent="0">
              <a:lnSpc>
                <a:spcPct val="90000"/>
              </a:lnSpc>
              <a:buNone/>
            </a:pPr>
            <a:r>
              <a:rPr lang="en-US" b="1" dirty="0">
                <a:solidFill>
                  <a:srgbClr val="669900"/>
                </a:solidFill>
                <a:latin typeface="Calibri" panose="020F0502020204030204" pitchFamily="34" charset="0"/>
              </a:rPr>
              <a:t>Unprotected anal sex is riskier for women than unprotected vaginal sex when it comes to acquisition of HIV other STIs.</a:t>
            </a:r>
            <a:endParaRPr lang="en-US" b="1" dirty="0">
              <a:solidFill>
                <a:srgbClr val="740074"/>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Rectangle 4"/>
          <p:cNvSpPr/>
          <p:nvPr/>
        </p:nvSpPr>
        <p:spPr>
          <a:xfrm>
            <a:off x="323850" y="669709"/>
            <a:ext cx="8610600" cy="707886"/>
          </a:xfrm>
          <a:prstGeom prst="rect">
            <a:avLst/>
          </a:prstGeom>
        </p:spPr>
        <p:txBody>
          <a:bodyPr wrap="square">
            <a:spAutoFit/>
          </a:bodyPr>
          <a:lstStyle/>
          <a:p>
            <a:r>
              <a:rPr lang="en-US" sz="3800" b="1" dirty="0">
                <a:solidFill>
                  <a:srgbClr val="740074"/>
                </a:solidFill>
                <a:latin typeface="Calibri" panose="020F0502020204030204" pitchFamily="34" charset="0"/>
                <a:ea typeface="+mj-ea"/>
                <a:cs typeface="+mj-cs"/>
              </a:rPr>
              <a:t>Can HIV be transmitted through anal sex?</a:t>
            </a:r>
            <a:r>
              <a:rPr lang="en-US" sz="4000" b="1" dirty="0">
                <a:solidFill>
                  <a:srgbClr val="740074"/>
                </a:solidFill>
                <a:latin typeface="Calibri" panose="020F0502020204030204" pitchFamily="34" charset="0"/>
                <a:ea typeface="+mj-ea"/>
                <a:cs typeface="+mj-cs"/>
              </a:rPr>
              <a:t> </a:t>
            </a:r>
            <a:endParaRPr lang="en-US" sz="4000" dirty="0">
              <a:latin typeface="Calibri" panose="020F050202020403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2757" r="9824"/>
          <a:stretch/>
        </p:blipFill>
        <p:spPr>
          <a:xfrm>
            <a:off x="5867400" y="2438399"/>
            <a:ext cx="3098816" cy="2668425"/>
          </a:xfrm>
          <a:prstGeom prst="rect">
            <a:avLst/>
          </a:prstGeom>
        </p:spPr>
      </p:pic>
    </p:spTree>
    <p:custDataLst>
      <p:tags r:id="rId1"/>
    </p:custDataLst>
    <p:extLst>
      <p:ext uri="{BB962C8B-B14F-4D97-AF65-F5344CB8AC3E}">
        <p14:creationId xmlns:p14="http://schemas.microsoft.com/office/powerpoint/2010/main" val="242315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057400"/>
            <a:ext cx="4870321" cy="3568645"/>
          </a:xfrm>
        </p:spPr>
        <p:txBody>
          <a:bodyPr/>
          <a:lstStyle/>
          <a:p>
            <a:pPr marL="0" indent="0">
              <a:lnSpc>
                <a:spcPct val="90000"/>
              </a:lnSpc>
              <a:buNone/>
            </a:pPr>
            <a:r>
              <a:rPr lang="en-US" sz="2800" b="1" dirty="0">
                <a:solidFill>
                  <a:srgbClr val="669900"/>
                </a:solidFill>
                <a:latin typeface="Calibri" panose="020F0502020204030204" pitchFamily="34" charset="0"/>
              </a:rPr>
              <a:t>HIV can easily be transmitted through anal sex because tissue in the rectum is very delicate and lacks natural lubrication.  </a:t>
            </a:r>
          </a:p>
          <a:p>
            <a:pPr marL="0" indent="0">
              <a:lnSpc>
                <a:spcPct val="90000"/>
              </a:lnSpc>
              <a:buNone/>
            </a:pPr>
            <a:r>
              <a:rPr lang="en-US" sz="2800" b="1" dirty="0">
                <a:solidFill>
                  <a:srgbClr val="669900"/>
                </a:solidFill>
                <a:latin typeface="Calibri" panose="020F0502020204030204" pitchFamily="34" charset="0"/>
              </a:rPr>
              <a:t>Rectal tissue is easily damaged during un-lubricated anal sex, providing an easy point of entry into the body for the HIV virus.</a:t>
            </a:r>
            <a:r>
              <a:rPr lang="en-US" sz="3000" b="1" dirty="0">
                <a:solidFill>
                  <a:srgbClr val="669900"/>
                </a:solidFill>
                <a:latin typeface="Calibri" panose="020F0502020204030204" pitchFamily="34" charset="0"/>
              </a:rPr>
              <a:t> </a:t>
            </a:r>
            <a:endParaRPr lang="en-US" sz="3000" b="1" dirty="0">
              <a:solidFill>
                <a:srgbClr val="740074"/>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Rectangle 4"/>
          <p:cNvSpPr/>
          <p:nvPr/>
        </p:nvSpPr>
        <p:spPr>
          <a:xfrm>
            <a:off x="457200" y="0"/>
            <a:ext cx="8229600" cy="2000548"/>
          </a:xfrm>
          <a:prstGeom prst="rect">
            <a:avLst/>
          </a:prstGeom>
        </p:spPr>
        <p:txBody>
          <a:bodyPr wrap="square">
            <a:spAutoFit/>
          </a:bodyPr>
          <a:lstStyle/>
          <a:p>
            <a:endParaRPr lang="en-US" sz="4000" b="1" dirty="0">
              <a:solidFill>
                <a:srgbClr val="740074"/>
              </a:solidFill>
              <a:latin typeface="Calibri" panose="020F0502020204030204" pitchFamily="34" charset="0"/>
              <a:ea typeface="+mj-ea"/>
              <a:cs typeface="+mj-cs"/>
            </a:endParaRPr>
          </a:p>
          <a:p>
            <a:r>
              <a:rPr lang="en-US" sz="4000" b="1" dirty="0">
                <a:solidFill>
                  <a:srgbClr val="740074"/>
                </a:solidFill>
                <a:latin typeface="Calibri" panose="020F0502020204030204" pitchFamily="34" charset="0"/>
                <a:ea typeface="+mj-ea"/>
                <a:cs typeface="+mj-cs"/>
              </a:rPr>
              <a:t>Why is unprotected anal sex so risky?</a:t>
            </a:r>
          </a:p>
          <a:p>
            <a:r>
              <a:rPr lang="en-US" sz="4400" b="1" dirty="0">
                <a:solidFill>
                  <a:srgbClr val="740074"/>
                </a:solidFill>
                <a:latin typeface="Calibri" panose="020F0502020204030204" pitchFamily="34" charset="0"/>
                <a:ea typeface="+mj-ea"/>
                <a:cs typeface="+mj-cs"/>
              </a:rPr>
              <a:t> </a:t>
            </a:r>
            <a:endParaRPr lang="en-US" dirty="0">
              <a:latin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743200"/>
            <a:ext cx="3750999" cy="2501845"/>
          </a:xfrm>
          <a:prstGeom prst="rect">
            <a:avLst/>
          </a:prstGeom>
        </p:spPr>
      </p:pic>
    </p:spTree>
    <p:custDataLst>
      <p:tags r:id="rId1"/>
    </p:custDataLst>
    <p:extLst>
      <p:ext uri="{BB962C8B-B14F-4D97-AF65-F5344CB8AC3E}">
        <p14:creationId xmlns:p14="http://schemas.microsoft.com/office/powerpoint/2010/main" val="160439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371600"/>
          </a:xfrm>
        </p:spPr>
        <p:txBody>
          <a:bodyPr/>
          <a:lstStyle/>
          <a:p>
            <a:r>
              <a:rPr lang="en-US" b="1" dirty="0">
                <a:latin typeface="Calibri" panose="020F0502020204030204" pitchFamily="34" charset="0"/>
              </a:rPr>
              <a:t>How can I protect myself from HIV during anal sex? </a:t>
            </a:r>
            <a:endParaRPr lang="en-US"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2133600"/>
            <a:ext cx="5183116" cy="4407412"/>
          </a:xfrm>
          <a:prstGeom prst="rect">
            <a:avLst/>
          </a:prstGeom>
        </p:spPr>
      </p:pic>
    </p:spTree>
    <p:custDataLst>
      <p:tags r:id="rId1"/>
    </p:custDataLst>
    <p:extLst>
      <p:ext uri="{BB962C8B-B14F-4D97-AF65-F5344CB8AC3E}">
        <p14:creationId xmlns:p14="http://schemas.microsoft.com/office/powerpoint/2010/main" val="1922305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3D164BEA822740AA9F6B3827FABFEE" ma:contentTypeVersion="6" ma:contentTypeDescription="Create a new document." ma:contentTypeScope="" ma:versionID="a02acf748f643629b1381675dba96f08">
  <xsd:schema xmlns:xsd="http://www.w3.org/2001/XMLSchema" xmlns:xs="http://www.w3.org/2001/XMLSchema" xmlns:p="http://schemas.microsoft.com/office/2006/metadata/properties" xmlns:ns2="E6E80880-BE38-4DD8-99DA-434F2D03D560" xmlns:ns3="0cdb9d7b-3bdb-4b1c-be50-7737cb6ee7a2" xmlns:ns4="e6e80880-be38-4dd8-99da-434f2d03d560" targetNamespace="http://schemas.microsoft.com/office/2006/metadata/properties" ma:root="true" ma:fieldsID="736036e033cb072260d2931201aa9836" ns2:_="" ns3:_="" ns4:_="">
    <xsd:import namespace="E6E80880-BE38-4DD8-99DA-434F2D03D560"/>
    <xsd:import namespace="0cdb9d7b-3bdb-4b1c-be50-7737cb6ee7a2"/>
    <xsd:import namespace="e6e80880-be38-4dd8-99da-434f2d03d560"/>
    <xsd:element name="properties">
      <xsd:complexType>
        <xsd:sequence>
          <xsd:element name="documentManagement">
            <xsd:complexType>
              <xsd:all>
                <xsd:element ref="ns2:For_x0020_Review" minOccurs="0"/>
                <xsd:element ref="ns2:Tool" minOccurs="0"/>
                <xsd:element ref="ns3:SharedWithUsers" minOccurs="0"/>
                <xsd:element ref="ns3:SharedWithDetails" minOccurs="0"/>
                <xsd:element ref="ns4:Status" minOccurs="0"/>
                <xsd:element ref="ns4:new_x0020_metadata"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For_x0020_Review" ma:index="8" nillable="true" ma:displayName="For Review" ma:format="Dropdown" ma:internalName="For_x0020_Review">
      <xsd:simpleType>
        <xsd:restriction base="dms:Choice">
          <xsd:enumeration value="Yes"/>
          <xsd:enumeration value="No"/>
          <xsd:enumeration value="N/A"/>
        </xsd:restriction>
      </xsd:simpleType>
    </xsd:element>
    <xsd:element name="Tool" ma:index="9" nillable="true" ma:displayName="Tool" ma:format="Dropdown" ma:internalName="Tool">
      <xsd:simpleType>
        <xsd:restriction base="dms:Choice">
          <xsd:enumeration value="Calendar/Calculators"/>
          <xsd:enumeration value="Counseling"/>
          <xsd:enumeration value="Essential Docs"/>
          <xsd:enumeration value="IC Support"/>
          <xsd:enumeration value="Other"/>
          <xsd:enumeration value="Safety/Clinical"/>
          <xsd:enumeration value="SOPs"/>
          <xsd:enumeration value="Visit Checklist"/>
          <xsd:enumeration value="Activation Checklist"/>
          <xsd:enumeration value="Close Out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Status" ma:index="12" nillable="true" ma:displayName="Status" ma:format="Dropdown" ma:internalName="Status">
      <xsd:simpleType>
        <xsd:restriction base="dms:Choice">
          <xsd:enumeration value="Archive"/>
          <xsd:enumeration value="Draft"/>
          <xsd:enumeration value="Final"/>
        </xsd:restriction>
      </xsd:simpleType>
    </xsd:element>
    <xsd:element name="new_x0020_metadata" ma:index="13" nillable="true" ma:displayName="new metadata" ma:internalName="new_x0020_meta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False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ew_x0020_metadata xmlns="e6e80880-be38-4dd8-99da-434f2d03d560" xsi:nil="true"/>
    <Tool xmlns="E6E80880-BE38-4DD8-99DA-434F2D03D560" xsi:nil="true"/>
    <Status xmlns="e6e80880-be38-4dd8-99da-434f2d03d560" xsi:nil="true"/>
    <For_x0020_Review xmlns="E6E80880-BE38-4DD8-99DA-434F2D03D560">Yes</For_x0020_Review>
  </documentManagement>
</p:properties>
</file>

<file path=customXml/itemProps1.xml><?xml version="1.0" encoding="utf-8"?>
<ds:datastoreItem xmlns:ds="http://schemas.openxmlformats.org/officeDocument/2006/customXml" ds:itemID="{AAD41B31-A61E-4C84-8C5B-B100C89F2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80880-BE38-4DD8-99DA-434F2D03D560"/>
    <ds:schemaRef ds:uri="0cdb9d7b-3bdb-4b1c-be50-7737cb6ee7a2"/>
    <ds:schemaRef ds:uri="e6e80880-be38-4dd8-99da-434f2d03d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D93538-D346-440F-ACAC-4A9AEE03ED22}">
  <ds:schemaRefs>
    <ds:schemaRef ds:uri="http://schemas.microsoft.com/office/2006/metadata/customXsn"/>
  </ds:schemaRefs>
</ds:datastoreItem>
</file>

<file path=customXml/itemProps3.xml><?xml version="1.0" encoding="utf-8"?>
<ds:datastoreItem xmlns:ds="http://schemas.openxmlformats.org/officeDocument/2006/customXml" ds:itemID="{76A16F19-4342-4DE3-8698-00D6F95C3D7A}">
  <ds:schemaRefs>
    <ds:schemaRef ds:uri="http://schemas.microsoft.com/sharepoint/v3/contenttype/forms"/>
  </ds:schemaRefs>
</ds:datastoreItem>
</file>

<file path=customXml/itemProps4.xml><?xml version="1.0" encoding="utf-8"?>
<ds:datastoreItem xmlns:ds="http://schemas.openxmlformats.org/officeDocument/2006/customXml" ds:itemID="{06A6A31E-9EC4-4C53-855A-A5CF2F80B045}">
  <ds:schemaRefs>
    <ds:schemaRef ds:uri="http://schemas.microsoft.com/office/2006/documentManagement/types"/>
    <ds:schemaRef ds:uri="http://purl.org/dc/elements/1.1/"/>
    <ds:schemaRef ds:uri="http://www.w3.org/XML/1998/namespace"/>
    <ds:schemaRef ds:uri="http://purl.org/dc/dcmitype/"/>
    <ds:schemaRef ds:uri="e6e80880-be38-4dd8-99da-434f2d03d560"/>
    <ds:schemaRef ds:uri="http://schemas.microsoft.com/office/2006/metadata/properties"/>
    <ds:schemaRef ds:uri="http://schemas.microsoft.com/office/infopath/2007/PartnerControls"/>
    <ds:schemaRef ds:uri="http://purl.org/dc/terms/"/>
    <ds:schemaRef ds:uri="http://schemas.openxmlformats.org/package/2006/metadata/core-properties"/>
    <ds:schemaRef ds:uri="0cdb9d7b-3bdb-4b1c-be50-7737cb6ee7a2"/>
    <ds:schemaRef ds:uri="E6E80880-BE38-4DD8-99DA-434F2D03D560"/>
  </ds:schemaRefs>
</ds:datastoreItem>
</file>

<file path=docProps/app.xml><?xml version="1.0" encoding="utf-8"?>
<Properties xmlns="http://schemas.openxmlformats.org/officeDocument/2006/extended-properties" xmlns:vt="http://schemas.openxmlformats.org/officeDocument/2006/docPropsVTypes">
  <Template/>
  <TotalTime>5454</TotalTime>
  <Words>627</Words>
  <Application>Microsoft Office PowerPoint</Application>
  <PresentationFormat>On-screen Show (4:3)</PresentationFormat>
  <Paragraphs>73</Paragraphs>
  <Slides>15</Slides>
  <Notes>15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Arial</vt:lpstr>
      <vt:lpstr>Calibri</vt:lpstr>
      <vt:lpstr>Candara</vt:lpstr>
      <vt:lpstr>Times New Roman</vt:lpstr>
      <vt:lpstr>Wingdings</vt:lpstr>
      <vt:lpstr>4_Quadrant</vt:lpstr>
      <vt:lpstr>2_Office Theme</vt:lpstr>
      <vt:lpstr>3_Office Theme</vt:lpstr>
      <vt:lpstr>Office Theme</vt:lpstr>
      <vt:lpstr>Information about Anal Sex</vt:lpstr>
      <vt:lpstr>What is anal sex?</vt:lpstr>
      <vt:lpstr>Who has anal sex?</vt:lpstr>
      <vt:lpstr>Both men and women have anal sex, regardless of their sexual orientation.</vt:lpstr>
      <vt:lpstr>Why might people have anal sex?</vt:lpstr>
      <vt:lpstr>PowerPoint Presentation</vt:lpstr>
      <vt:lpstr>PowerPoint Presentation</vt:lpstr>
      <vt:lpstr>PowerPoint Presentation</vt:lpstr>
      <vt:lpstr>How can I protect myself from HIV during anal sex? </vt:lpstr>
      <vt:lpstr>PowerPoint Presentation</vt:lpstr>
      <vt:lpstr>It is unknown whether using a dapivirine ring vaginally offers protection from acquiring HIV through anal sex.  The ring should never be inserted rectally.</vt:lpstr>
      <vt:lpstr>Why is it important to talk about anal sex in HOPE?</vt:lpstr>
      <vt:lpstr>PowerPoint Presentation</vt:lpstr>
      <vt:lpstr>PowerPoint Presentation</vt:lpstr>
      <vt:lpstr>If you have questions or need more information, please visit the study clinic.</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Rhonda White</cp:lastModifiedBy>
  <cp:revision>310</cp:revision>
  <cp:lastPrinted>2014-09-26T13:04:48Z</cp:lastPrinted>
  <dcterms:created xsi:type="dcterms:W3CDTF">2008-01-29T12:38:48Z</dcterms:created>
  <dcterms:modified xsi:type="dcterms:W3CDTF">2016-11-02T21:09:13Z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0x010100A23D164BEA822740AA9F6B3827FABFEE</vt:lpwstr>
  </property>
</Properties>
</file>